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83" autoAdjust="0"/>
    <p:restoredTop sz="94660"/>
  </p:normalViewPr>
  <p:slideViewPr>
    <p:cSldViewPr snapToGrid="0">
      <p:cViewPr varScale="1">
        <p:scale>
          <a:sx n="67" d="100"/>
          <a:sy n="67" d="100"/>
        </p:scale>
        <p:origin x="54" y="3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6378899-05F7-4716-9C70-134ECC8371BB}" type="datetimeFigureOut">
              <a:rPr lang="en-US"/>
              <a:t>4/26/2016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BE1600C-DD29-4C1E-989F-6242DC9549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99370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1600C-DD29-4C1E-989F-6242DC9549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48386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1600C-DD29-4C1E-989F-6242DC9549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63016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1600C-DD29-4C1E-989F-6242DC9549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41110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1600C-DD29-4C1E-989F-6242DC9549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804188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BE1600C-DD29-4C1E-989F-6242DC9549F3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673032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81685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32360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05669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863268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52067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93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564904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39763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17950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62012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A7AC5-6045-4418-8E60-F487887344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8682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FA7AC5-6045-4418-8E60-F48788734473}" type="datetimeFigureOut">
              <a:rPr lang="en-US" smtClean="0"/>
              <a:t>4/26/2016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71CAF9-4461-454A-B702-D536C37757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1132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Deep Observing Network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Matthias </a:t>
            </a:r>
            <a:r>
              <a:rPr lang="en-US" dirty="0" err="1"/>
              <a:t>Lankhorst</a:t>
            </a:r>
            <a:endParaRPr lang="en-US" dirty="0"/>
          </a:p>
          <a:p>
            <a:r>
              <a:rPr lang="en-US" dirty="0" err="1"/>
              <a:t>OceanSITES</a:t>
            </a:r>
            <a:r>
              <a:rPr lang="en-US" dirty="0"/>
              <a:t> Meeting, Southampton, 2016-04-27</a:t>
            </a:r>
          </a:p>
        </p:txBody>
      </p:sp>
    </p:spTree>
    <p:extLst>
      <p:ext uri="{BB962C8B-B14F-4D97-AF65-F5344CB8AC3E}">
        <p14:creationId xmlns:p14="http://schemas.microsoft.com/office/powerpoint/2010/main" val="4157082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Categories of deep T&amp;S instruments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Challenge is to make more observations of deep T&amp;S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r>
              <a:rPr lang="en-US" dirty="0">
                <a:latin typeface="Arial"/>
              </a:rPr>
              <a:t>Other parameters maybe later</a:t>
            </a:r>
          </a:p>
          <a:p>
            <a:r>
              <a:rPr lang="en-US" dirty="0">
                <a:latin typeface="Arial" charset="0"/>
              </a:rPr>
              <a:t>Contribution to “Deep Ocean Observing Strategy” within the “Framework for Ocean Observing” </a:t>
            </a:r>
          </a:p>
          <a:p>
            <a:r>
              <a:rPr lang="en-US" dirty="0">
                <a:latin typeface="Arial"/>
              </a:rPr>
              <a:t>To be added to existing </a:t>
            </a:r>
            <a:r>
              <a:rPr lang="en-US" dirty="0" err="1">
                <a:latin typeface="Arial"/>
              </a:rPr>
              <a:t>OceanSITES</a:t>
            </a:r>
            <a:r>
              <a:rPr lang="en-US" dirty="0">
                <a:latin typeface="Arial"/>
              </a:rPr>
              <a:t> platforms that do not make such observations</a:t>
            </a:r>
          </a:p>
          <a:p>
            <a:r>
              <a:rPr lang="en-US" dirty="0" err="1">
                <a:latin typeface="Arial" charset="0"/>
              </a:rPr>
              <a:t>OceanSITES</a:t>
            </a:r>
            <a:r>
              <a:rPr lang="en-US" dirty="0">
                <a:latin typeface="Arial" charset="0"/>
              </a:rPr>
              <a:t> instrument pool of SBE37 </a:t>
            </a:r>
          </a:p>
          <a:p>
            <a:r>
              <a:rPr lang="en-US" dirty="0">
                <a:latin typeface="Arial"/>
              </a:rPr>
              <a:t>Coordinated approach to calibration and QC</a:t>
            </a:r>
          </a:p>
          <a:p>
            <a:r>
              <a:rPr lang="en-US" dirty="0">
                <a:latin typeface="Arial"/>
              </a:rPr>
              <a:t>Incentives for PIs: free instruments, free vendor calibrations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/>
              <a:t>Instrument Categories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en-US" sz="2400" dirty="0"/>
              <a:t>A. Existing, funded projects with own instruments</a:t>
            </a:r>
          </a:p>
          <a:p>
            <a:pPr marL="0" indent="0">
              <a:buNone/>
            </a:pPr>
            <a:r>
              <a:rPr lang="en-US" sz="2400" dirty="0"/>
              <a:t>B1. PI dedicates existing instrument to newly occupied site</a:t>
            </a:r>
          </a:p>
          <a:p>
            <a:pPr marL="0" indent="0">
              <a:buNone/>
            </a:pPr>
            <a:r>
              <a:rPr lang="en-US" sz="2400" dirty="0"/>
              <a:t>B2. PI purchases new instrument</a:t>
            </a:r>
          </a:p>
          <a:p>
            <a:pPr marL="0" indent="0">
              <a:buNone/>
            </a:pPr>
            <a:r>
              <a:rPr lang="en-US" sz="2400" dirty="0"/>
              <a:t>B3. PI receives instrument from pool</a:t>
            </a:r>
          </a:p>
        </p:txBody>
      </p:sp>
    </p:spTree>
    <p:extLst>
      <p:ext uri="{BB962C8B-B14F-4D97-AF65-F5344CB8AC3E}">
        <p14:creationId xmlns:p14="http://schemas.microsoft.com/office/powerpoint/2010/main" val="25885854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Allocation of instruments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 fontScale="92500" lnSpcReduction="10000"/>
          </a:bodyPr>
          <a:lstStyle/>
          <a:p>
            <a:r>
              <a:rPr lang="en-US" dirty="0"/>
              <a:t>Each B1 and B2 category instrument earns one from the pool (for swap-out), plus calibrations</a:t>
            </a:r>
          </a:p>
          <a:p>
            <a:r>
              <a:rPr lang="en-US" dirty="0"/>
              <a:t>B3 also includes second instrument for swap, plus calibration</a:t>
            </a:r>
          </a:p>
          <a:p>
            <a:r>
              <a:rPr lang="en-US" dirty="0"/>
              <a:t>Serial numbers of all B to be tracked</a:t>
            </a:r>
          </a:p>
          <a:p>
            <a:r>
              <a:rPr lang="en-US" dirty="0"/>
              <a:t>Selecting sites needs approval process (proposal by PI, approval by Steering Team?)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Approval needed from PI / site operators</a:t>
            </a:r>
          </a:p>
          <a:p>
            <a:r>
              <a:rPr lang="en-US" dirty="0"/>
              <a:t>Commitment from PIs to provide consumables and handling</a:t>
            </a:r>
          </a:p>
          <a:p>
            <a:r>
              <a:rPr lang="en-US" dirty="0"/>
              <a:t>Commitment to provide data in a timely manner</a:t>
            </a:r>
          </a:p>
          <a:p>
            <a:r>
              <a:rPr lang="en-US" dirty="0"/>
              <a:t>Commitment to apply thorough QC and report long-term sensor behavior to vendor</a:t>
            </a:r>
          </a:p>
        </p:txBody>
      </p:sp>
    </p:spTree>
    <p:extLst>
      <p:ext uri="{BB962C8B-B14F-4D97-AF65-F5344CB8AC3E}">
        <p14:creationId xmlns:p14="http://schemas.microsoft.com/office/powerpoint/2010/main" val="31558413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SBE 37-SM nominal accuracy specifications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Conductivity: 0.003 </a:t>
            </a:r>
            <a:r>
              <a:rPr lang="en-US" dirty="0" err="1"/>
              <a:t>mS</a:t>
            </a:r>
            <a:r>
              <a:rPr lang="en-US" dirty="0"/>
              <a:t>/cm</a:t>
            </a:r>
          </a:p>
          <a:p>
            <a:r>
              <a:rPr lang="en-US" dirty="0"/>
              <a:t>Temperature: 0.002 °C</a:t>
            </a:r>
          </a:p>
          <a:p>
            <a:r>
              <a:rPr lang="en-US" dirty="0"/>
              <a:t>Pressure: 7 </a:t>
            </a:r>
            <a:r>
              <a:rPr lang="en-US" dirty="0" err="1"/>
              <a:t>dbar</a:t>
            </a:r>
            <a:endParaRPr lang="en-US" dirty="0"/>
          </a:p>
          <a:p>
            <a:endParaRPr lang="en-US" dirty="0"/>
          </a:p>
          <a:p>
            <a:r>
              <a:rPr lang="en-US" dirty="0"/>
              <a:t>Resulting salinity error:</a:t>
            </a:r>
          </a:p>
          <a:p>
            <a:pPr lvl="1"/>
            <a:r>
              <a:rPr lang="en-US" dirty="0"/>
              <a:t>Due to C: 0.004</a:t>
            </a:r>
          </a:p>
          <a:p>
            <a:pPr lvl="1"/>
            <a:r>
              <a:rPr lang="en-US" dirty="0"/>
              <a:t>Due to T: 0.002</a:t>
            </a:r>
          </a:p>
          <a:p>
            <a:pPr lvl="1"/>
            <a:r>
              <a:rPr lang="en-US" dirty="0"/>
              <a:t>Due to P: 0.003</a:t>
            </a:r>
          </a:p>
        </p:txBody>
      </p:sp>
      <p:pic>
        <p:nvPicPr>
          <p:cNvPr id="5" name="Content Placeholder 4" descr="move1_11_s_example.pn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5100742" y="1605414"/>
            <a:ext cx="6106166" cy="4576703"/>
          </a:xfrm>
        </p:spPr>
      </p:pic>
      <p:sp>
        <p:nvSpPr>
          <p:cNvPr id="6" name="TextBox 5"/>
          <p:cNvSpPr txBox="1"/>
          <p:nvPr/>
        </p:nvSpPr>
        <p:spPr>
          <a:xfrm>
            <a:off x="4721225" y="5960961"/>
            <a:ext cx="7380776" cy="646331"/>
          </a:xfrm>
          <a:prstGeom prst="rect">
            <a:avLst/>
          </a:prstGeom>
        </p:spPr>
        <p:txBody>
          <a:bodyPr rtlCol="0">
            <a:spAutoFit/>
          </a:bodyPr>
          <a:lstStyle/>
          <a:p>
            <a:pPr algn="ctr"/>
            <a:r>
              <a:rPr lang="en-US" dirty="0"/>
              <a:t>Signals not much bigger than sensor accuracy, not even including drift</a:t>
            </a:r>
          </a:p>
          <a:p>
            <a:pPr algn="ctr"/>
            <a:r>
              <a:rPr lang="en-US" dirty="0"/>
              <a:t>Motivation for sensor/process improvement?</a:t>
            </a:r>
          </a:p>
        </p:txBody>
      </p:sp>
    </p:spTree>
    <p:extLst>
      <p:ext uri="{BB962C8B-B14F-4D97-AF65-F5344CB8AC3E}">
        <p14:creationId xmlns:p14="http://schemas.microsoft.com/office/powerpoint/2010/main" val="21689222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Data QC / Calibration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Compare SBE37 against reference (calibrated SBE 9/11 with salinity water samples)</a:t>
            </a:r>
          </a:p>
          <a:p>
            <a:pPr lvl="1"/>
            <a:r>
              <a:rPr lang="en-US" dirty="0"/>
              <a:t>At deployment </a:t>
            </a:r>
            <a:r>
              <a:rPr lang="en-US" u="sng" dirty="0"/>
              <a:t>and</a:t>
            </a:r>
            <a:r>
              <a:rPr lang="en-US" dirty="0"/>
              <a:t> recovery of mooring</a:t>
            </a:r>
          </a:p>
          <a:p>
            <a:pPr lvl="1"/>
            <a:r>
              <a:rPr lang="en-US" dirty="0"/>
              <a:t>Either:</a:t>
            </a:r>
          </a:p>
          <a:p>
            <a:pPr lvl="2"/>
            <a:r>
              <a:rPr lang="en-US" dirty="0"/>
              <a:t>Attach SBE37 to CTD rosette (preferred, since C, T, P independently compared)</a:t>
            </a:r>
          </a:p>
          <a:p>
            <a:pPr lvl="2"/>
            <a:r>
              <a:rPr lang="en-US" dirty="0"/>
              <a:t>Deep CTD cast near mooring, then cross-compare in T-S space</a:t>
            </a:r>
          </a:p>
          <a:p>
            <a:pPr lvl="2"/>
            <a:r>
              <a:rPr lang="en-US" dirty="0"/>
              <a:t>...or both!</a:t>
            </a:r>
          </a:p>
          <a:p>
            <a:r>
              <a:rPr lang="en-US" dirty="0"/>
              <a:t>With that, can hope to reach nominal accuracy in situ</a:t>
            </a:r>
          </a:p>
          <a:p>
            <a:r>
              <a:rPr lang="en-US" dirty="0"/>
              <a:t>Learn about sensor behavior</a:t>
            </a:r>
          </a:p>
        </p:txBody>
      </p:sp>
    </p:spTree>
    <p:extLst>
      <p:ext uri="{BB962C8B-B14F-4D97-AF65-F5344CB8AC3E}">
        <p14:creationId xmlns:p14="http://schemas.microsoft.com/office/powerpoint/2010/main" val="81792406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vendor could do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/>
              <a:t>See separate write-up</a:t>
            </a:r>
          </a:p>
        </p:txBody>
      </p:sp>
    </p:spTree>
    <p:extLst>
      <p:ext uri="{BB962C8B-B14F-4D97-AF65-F5344CB8AC3E}">
        <p14:creationId xmlns:p14="http://schemas.microsoft.com/office/powerpoint/2010/main" val="3978133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6</Slides>
  <Notes>5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Deep Observing Network</vt:lpstr>
      <vt:lpstr>Categories of deep T&amp;S instruments</vt:lpstr>
      <vt:lpstr>Allocation of instruments</vt:lpstr>
      <vt:lpstr>SBE 37-SM nominal accuracy specifications</vt:lpstr>
      <vt:lpstr>Data QC / Calibration</vt:lpstr>
      <vt:lpstr>What vendor could do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Deep Observing Network</dc:title>
  <dc:creator/>
  <cp:lastModifiedBy/>
  <cp:revision>2</cp:revision>
  <dcterms:created xsi:type="dcterms:W3CDTF">2012-07-27T01:16:44Z</dcterms:created>
  <dcterms:modified xsi:type="dcterms:W3CDTF">2016-04-26T21:59:00Z</dcterms:modified>
</cp:coreProperties>
</file>